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42" r:id="rId2"/>
    <p:sldId id="406" r:id="rId3"/>
    <p:sldId id="408" r:id="rId4"/>
    <p:sldId id="400" r:id="rId5"/>
    <p:sldId id="407" r:id="rId6"/>
    <p:sldId id="401" r:id="rId7"/>
    <p:sldId id="397" r:id="rId8"/>
    <p:sldId id="399" r:id="rId9"/>
    <p:sldId id="398" r:id="rId10"/>
    <p:sldId id="402" r:id="rId11"/>
    <p:sldId id="403" r:id="rId12"/>
    <p:sldId id="404" r:id="rId13"/>
    <p:sldId id="405" r:id="rId14"/>
    <p:sldId id="437" r:id="rId15"/>
    <p:sldId id="438" r:id="rId16"/>
    <p:sldId id="439" r:id="rId17"/>
    <p:sldId id="386" r:id="rId18"/>
    <p:sldId id="419" r:id="rId19"/>
    <p:sldId id="434" r:id="rId20"/>
    <p:sldId id="272" r:id="rId21"/>
    <p:sldId id="425" r:id="rId22"/>
    <p:sldId id="426" r:id="rId23"/>
    <p:sldId id="391" r:id="rId24"/>
    <p:sldId id="421" r:id="rId25"/>
    <p:sldId id="394" r:id="rId26"/>
    <p:sldId id="423" r:id="rId27"/>
    <p:sldId id="268" r:id="rId28"/>
    <p:sldId id="456" r:id="rId29"/>
    <p:sldId id="395" r:id="rId30"/>
    <p:sldId id="390" r:id="rId31"/>
    <p:sldId id="428" r:id="rId32"/>
    <p:sldId id="429" r:id="rId33"/>
    <p:sldId id="392" r:id="rId34"/>
    <p:sldId id="424" r:id="rId35"/>
    <p:sldId id="427" r:id="rId36"/>
    <p:sldId id="274" r:id="rId37"/>
    <p:sldId id="455" r:id="rId38"/>
    <p:sldId id="445" r:id="rId39"/>
    <p:sldId id="444" r:id="rId40"/>
    <p:sldId id="263" r:id="rId41"/>
    <p:sldId id="37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1" autoAdjust="0"/>
    <p:restoredTop sz="94667" autoAdjust="0"/>
  </p:normalViewPr>
  <p:slideViewPr>
    <p:cSldViewPr>
      <p:cViewPr varScale="1">
        <p:scale>
          <a:sx n="81" d="100"/>
          <a:sy n="81" d="100"/>
        </p:scale>
        <p:origin x="658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2230-0622-4F0B-8E9E-836E6226D951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C3A9C-02CA-46D2-93C3-C84308F5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6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80 Template S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79 Template Set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67" y="326304"/>
            <a:ext cx="8627633" cy="4353271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in R: An introduction to data manipulation, spatial data analysis and statistical modeling 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detection and</a:t>
            </a:r>
            <a:b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time-series analysis</a:t>
            </a:r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1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5100487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AutoShape 2" descr="Image result for university of wyoming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s://lh6.googleusercontent.com/-xvEkjEdoGns/AAAAAAAAAAI/AAAAAAAAAFU/PP0aQQKVSVE/s0-c-k-no-ns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0" y="5100487"/>
            <a:ext cx="132182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F1154-3A17-4F16-8F18-2179335AA985}"/>
              </a:ext>
            </a:extLst>
          </p:cNvPr>
          <p:cNvSpPr txBox="1">
            <a:spLocks/>
          </p:cNvSpPr>
          <p:nvPr/>
        </p:nvSpPr>
        <p:spPr>
          <a:xfrm>
            <a:off x="4439772" y="4865593"/>
            <a:ext cx="436043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Jeffrey S. Evans, Ph.D.,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Senior Landscape Ecologist &amp; Biometrician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Nature Conservancy | Protected Lands Science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Visiting Professor | University of Wyoming | Zoology &amp; Physiology 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Laramie, WY | jeffrey_evans@tnc.org | (970) 672-6766</a:t>
            </a: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048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312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267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51550"/>
            <a:ext cx="6705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Moran’s-I (-1 to 1)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Bivariate version compares against a second variable rather than a self-lagged variable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coefficient is localized within specified radius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Juxtaposition of (1) high/low or    (-1) low/high values.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Identifies outliers (hot spots)</a:t>
            </a:r>
          </a:p>
        </p:txBody>
      </p:sp>
    </p:spTree>
    <p:extLst>
      <p:ext uri="{BB962C8B-B14F-4D97-AF65-F5344CB8AC3E}">
        <p14:creationId xmlns:p14="http://schemas.microsoft.com/office/powerpoint/2010/main" val="235267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70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Statistical time series models on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2435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Normal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166037"/>
            <a:ext cx="5410200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5029200" y="42788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9718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6200" y="2983468"/>
            <a:ext cx="5629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-1 SD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5625" y="3959423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10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97600" y="3962400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95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1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(skewed)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498" y="1295399"/>
            <a:ext cx="5290301" cy="52903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extBox 3"/>
          <p:cNvSpPr txBox="1"/>
          <p:nvPr/>
        </p:nvSpPr>
        <p:spPr>
          <a:xfrm>
            <a:off x="3886338" y="4888468"/>
            <a:ext cx="6094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3374395"/>
            <a:ext cx="51007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+1 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415799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350520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95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06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790" y="1166036"/>
            <a:ext cx="5435009" cy="54350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(Multi-modal)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7713" y="20690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27432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</p:spTree>
    <p:extLst>
      <p:ext uri="{BB962C8B-B14F-4D97-AF65-F5344CB8AC3E}">
        <p14:creationId xmlns:p14="http://schemas.microsoft.com/office/powerpoint/2010/main" val="35431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92508"/>
            <a:ext cx="670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assumed that the data consist of a systematic pattern (cycle or trend)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Stochasticity and random noise can make the pattern difficult to identify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Very often non-linear data series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approaches involve some form of filtering in order to make the pattern more salient.</a:t>
            </a:r>
          </a:p>
        </p:txBody>
      </p:sp>
    </p:spTree>
    <p:extLst>
      <p:ext uri="{BB962C8B-B14F-4D97-AF65-F5344CB8AC3E}">
        <p14:creationId xmlns:p14="http://schemas.microsoft.com/office/powerpoint/2010/main" val="40114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514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289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343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(centered on 0)</a:t>
            </a:r>
          </a:p>
        </p:txBody>
      </p:sp>
    </p:spTree>
    <p:extLst>
      <p:ext uri="{BB962C8B-B14F-4D97-AF65-F5344CB8AC3E}">
        <p14:creationId xmlns:p14="http://schemas.microsoft.com/office/powerpoint/2010/main" val="4050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33600"/>
            <a:ext cx="80772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advances in raster change detection for continuous process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(we are way beyond </a:t>
            </a:r>
            <a:r>
              <a:rPr lang="el-G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7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252FC79C-2D0F-490F-9ECD-628233CD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3810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use OLS on time series data?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estimates are sensitive to outliers.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attempts to minimize the sum of squares for errors; time series with a trend will result greater weights on the first and last observations.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treats the regression relationship as deterministic, whereas time series have stochastic characteristics.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not treat temporal dynamics as a nuisance but, rather draw inference from them.</a:t>
            </a:r>
          </a:p>
        </p:txBody>
      </p:sp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The danger of eyeball “inference”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7" t="48341" r="5962"/>
          <a:stretch/>
        </p:blipFill>
        <p:spPr>
          <a:xfrm>
            <a:off x="323087" y="1751045"/>
            <a:ext cx="8516113" cy="43449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812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199"/>
            <a:ext cx="6172200" cy="54586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in periodic patterns</a:t>
            </a:r>
          </a:p>
        </p:txBody>
      </p:sp>
    </p:spTree>
    <p:extLst>
      <p:ext uri="{BB962C8B-B14F-4D97-AF65-F5344CB8AC3E}">
        <p14:creationId xmlns:p14="http://schemas.microsoft.com/office/powerpoint/2010/main" val="1527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Higher correlation with observations closer in the time series 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Violates assumptions of independence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bias trend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sometimes be corrected by normalization.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subtracting the mean and dividing by the variance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(x –mean(x))/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Avoided by using “nonparametric” approaches</a:t>
            </a:r>
          </a:p>
        </p:txBody>
      </p:sp>
    </p:spTree>
    <p:extLst>
      <p:ext uri="{BB962C8B-B14F-4D97-AF65-F5344CB8AC3E}">
        <p14:creationId xmlns:p14="http://schemas.microsoft.com/office/powerpoint/2010/main" val="8363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480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</p:spTree>
    <p:extLst>
      <p:ext uri="{BB962C8B-B14F-4D97-AF65-F5344CB8AC3E}">
        <p14:creationId xmlns:p14="http://schemas.microsoft.com/office/powerpoint/2010/main" val="12248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Seasonal variation (periodicity)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0" y="1466195"/>
            <a:ext cx="6934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Decomposition - Isolates components, that is, to “decompose” the series into the trend effect, seasonal effects, and remaining variability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underlying sinusoidal (sine and cosine) functions in periodicity (cycles in time series)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Census </a:t>
            </a:r>
            <a:r>
              <a:rPr lang="en-US" sz="24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- Separates “cycles” from overall trend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Periodic moving averages – Performs a moving average smoothing, conditional on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cyclide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variation</a:t>
            </a:r>
          </a:p>
        </p:txBody>
      </p:sp>
    </p:spTree>
    <p:extLst>
      <p:ext uri="{BB962C8B-B14F-4D97-AF65-F5344CB8AC3E}">
        <p14:creationId xmlns:p14="http://schemas.microsoft.com/office/powerpoint/2010/main" val="168545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101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352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Spectral analysis</a:t>
            </a:r>
          </a:p>
        </p:txBody>
      </p:sp>
    </p:spTree>
    <p:extLst>
      <p:ext uri="{BB962C8B-B14F-4D97-AF65-F5344CB8AC3E}">
        <p14:creationId xmlns:p14="http://schemas.microsoft.com/office/powerpoint/2010/main" val="41894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0CCA1-6542-4849-A92E-F2C5909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00200"/>
            <a:ext cx="8763000" cy="48212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03918-EFE9-4CFD-883D-1F08BC895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724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Bayesian Ensemble Models</a:t>
            </a:r>
          </a:p>
        </p:txBody>
      </p:sp>
    </p:spTree>
    <p:extLst>
      <p:ext uri="{BB962C8B-B14F-4D97-AF65-F5344CB8AC3E}">
        <p14:creationId xmlns:p14="http://schemas.microsoft.com/office/powerpoint/2010/main" val="3773818002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362200"/>
            <a:ext cx="6400800" cy="2057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40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334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Naïve Methods - Rate of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06238"/>
            <a:ext cx="6705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Rate or magnitude of change between two time periods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roc = [(date 1 – date 2) / date 1 * 100]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Does not capture true trend nor represent all of the data!</a:t>
            </a:r>
          </a:p>
        </p:txBody>
      </p:sp>
    </p:spTree>
    <p:extLst>
      <p:ext uri="{BB962C8B-B14F-4D97-AF65-F5344CB8AC3E}">
        <p14:creationId xmlns:p14="http://schemas.microsoft.com/office/powerpoint/2010/main" val="33833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895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Change Detection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180267"/>
            <a:ext cx="67056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Desirable characteristics in change detection methods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for spatial variability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Weights (i.e., Fuzzy Set Theory, Kappa)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Thresholds (change by defined percent)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Intensity (i.e., Wavelets)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Spatial structure (autocorrelation)</a:t>
            </a:r>
          </a:p>
          <a:p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 are quite variable and very different than image differencing. Selected method depends on question!</a:t>
            </a:r>
          </a:p>
        </p:txBody>
      </p:sp>
    </p:spTree>
    <p:extLst>
      <p:ext uri="{BB962C8B-B14F-4D97-AF65-F5344CB8AC3E}">
        <p14:creationId xmlns:p14="http://schemas.microsoft.com/office/powerpoint/2010/main" val="29716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124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Fit linear or nonlinear trend to data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Smoothing - replaces each element of 	the series by either the simple or 	weighted average of </a:t>
            </a:r>
            <a:r>
              <a:rPr lang="en-US" sz="28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surrounding 	elements</a:t>
            </a:r>
          </a:p>
          <a:p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- approximated linear 	function using transformation of linear 	model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Smoothing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92282"/>
            <a:ext cx="670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Moving Window - Simple smoothing using n</a:t>
            </a:r>
            <a:r>
              <a:rPr lang="en-US" sz="2800" i="1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order neighbors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density in periodicity (cycles in time series)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Wavelet analysis – Flexible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multiscale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for fitting to an expected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988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moving window trend</a:t>
            </a:r>
          </a:p>
        </p:txBody>
      </p:sp>
    </p:spTree>
    <p:extLst>
      <p:ext uri="{BB962C8B-B14F-4D97-AF65-F5344CB8AC3E}">
        <p14:creationId xmlns:p14="http://schemas.microsoft.com/office/powerpoint/2010/main" val="40276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Regression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1257955"/>
            <a:ext cx="7239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Ordinary Least Squares – Vanilla linear regression (time ~ x) 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Mixed Effect Models – Uses an autoregressive ARIMA(I) term to account for serial autocorrelation (required for forecasting)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Splines –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Semiparametric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that can fit nonlinear trend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Lowess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 Nonparametric polynomial regression that can fit nonlinear trend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Kendall’s Tau – Represents the correlation of observations through time.</a:t>
            </a:r>
          </a:p>
        </p:txBody>
      </p:sp>
    </p:spTree>
    <p:extLst>
      <p:ext uri="{BB962C8B-B14F-4D97-AF65-F5344CB8AC3E}">
        <p14:creationId xmlns:p14="http://schemas.microsoft.com/office/powerpoint/2010/main" val="10169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199"/>
            <a:ext cx="5750002" cy="54769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lowess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17406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48" y="1219199"/>
            <a:ext cx="6148552" cy="54219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562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Forecasting with AR(I) or ARIMA</a:t>
            </a:r>
          </a:p>
        </p:txBody>
      </p:sp>
    </p:spTree>
    <p:extLst>
      <p:ext uri="{BB962C8B-B14F-4D97-AF65-F5344CB8AC3E}">
        <p14:creationId xmlns:p14="http://schemas.microsoft.com/office/powerpoint/2010/main" val="2722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EC41DF-5F88-4A5B-9E2A-F0F190A0EB9D}"/>
              </a:ext>
            </a:extLst>
          </p:cNvPr>
          <p:cNvGrpSpPr/>
          <p:nvPr/>
        </p:nvGrpSpPr>
        <p:grpSpPr>
          <a:xfrm>
            <a:off x="348428" y="1409700"/>
            <a:ext cx="8490772" cy="5143500"/>
            <a:chOff x="229318" y="933450"/>
            <a:chExt cx="8490772" cy="514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ABF2B9-7B5A-4182-90A6-2E11BAB13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318" y="933450"/>
              <a:ext cx="8490772" cy="51435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56E400-45B5-48A6-AF64-A5E01D25985F}"/>
                </a:ext>
              </a:extLst>
            </p:cNvPr>
            <p:cNvSpPr txBox="1"/>
            <p:nvPr/>
          </p:nvSpPr>
          <p:spPr>
            <a:xfrm>
              <a:off x="850609" y="1053399"/>
              <a:ext cx="387221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HSMM states (East Kalimantan example distribution)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0AFC2-F1AC-4F85-ABF0-25368B7EC552}"/>
                </a:ext>
              </a:extLst>
            </p:cNvPr>
            <p:cNvSpPr txBox="1"/>
            <p:nvPr/>
          </p:nvSpPr>
          <p:spPr>
            <a:xfrm>
              <a:off x="850610" y="3629137"/>
              <a:ext cx="376404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HSMM states applied to seasonally detrended data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FEB859D-D75A-41F5-A569-5D97CC3AC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Change point and Markov Process</a:t>
            </a:r>
          </a:p>
        </p:txBody>
      </p:sp>
    </p:spTree>
    <p:extLst>
      <p:ext uri="{BB962C8B-B14F-4D97-AF65-F5344CB8AC3E}">
        <p14:creationId xmlns:p14="http://schemas.microsoft.com/office/powerpoint/2010/main" val="174665244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7E185B-558C-4F7E-B074-7E8C9990E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5" y="380998"/>
            <a:ext cx="6455064" cy="61784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544591D-5A3F-41ED-B887-A7F49C6ED2E2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485900" y="3695700"/>
            <a:ext cx="48006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Sen’s monotonic linear slope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1EEFE-C53C-4D42-947A-68F65F7EE0B8}"/>
              </a:ext>
            </a:extLst>
          </p:cNvPr>
          <p:cNvSpPr txBox="1"/>
          <p:nvPr/>
        </p:nvSpPr>
        <p:spPr>
          <a:xfrm>
            <a:off x="2206486" y="60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Monotonic slope</a:t>
            </a:r>
          </a:p>
        </p:txBody>
      </p:sp>
    </p:spTree>
    <p:extLst>
      <p:ext uri="{BB962C8B-B14F-4D97-AF65-F5344CB8AC3E}">
        <p14:creationId xmlns:p14="http://schemas.microsoft.com/office/powerpoint/2010/main" val="3108727162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D6E25-96CE-44D6-AEBD-69547F912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5" y="380999"/>
            <a:ext cx="6455065" cy="61784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999E7-BC30-41DA-8248-212D8F904B2E}"/>
              </a:ext>
            </a:extLst>
          </p:cNvPr>
          <p:cNvSpPr txBox="1"/>
          <p:nvPr/>
        </p:nvSpPr>
        <p:spPr>
          <a:xfrm>
            <a:off x="2206486" y="609600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 (correlation)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A89A94-82BA-4A83-BDE0-1BAE65B1B3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800100" y="3238500"/>
            <a:ext cx="3505200" cy="838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Kendall Tau 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Temporal correlation</a:t>
            </a:r>
          </a:p>
        </p:txBody>
      </p:sp>
    </p:spTree>
    <p:extLst>
      <p:ext uri="{BB962C8B-B14F-4D97-AF65-F5344CB8AC3E}">
        <p14:creationId xmlns:p14="http://schemas.microsoft.com/office/powerpoint/2010/main" val="3523789008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FC1C557-C1C7-480F-BB4F-D09BE44259FD}"/>
              </a:ext>
            </a:extLst>
          </p:cNvPr>
          <p:cNvGrpSpPr/>
          <p:nvPr/>
        </p:nvGrpSpPr>
        <p:grpSpPr>
          <a:xfrm>
            <a:off x="1981200" y="4061043"/>
            <a:ext cx="7005490" cy="2034957"/>
            <a:chOff x="1981200" y="4061043"/>
            <a:chExt cx="7005490" cy="20349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CD434D-CBB1-4A29-8FA5-76EA07213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7" t="46746" b="16218"/>
            <a:stretch/>
          </p:blipFill>
          <p:spPr>
            <a:xfrm>
              <a:off x="1981200" y="4495800"/>
              <a:ext cx="7005490" cy="1600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D41BAF-4415-4ECF-B1CE-3F582AD13831}"/>
                </a:ext>
              </a:extLst>
            </p:cNvPr>
            <p:cNvSpPr txBox="1"/>
            <p:nvPr/>
          </p:nvSpPr>
          <p:spPr>
            <a:xfrm>
              <a:off x="7250188" y="5105400"/>
              <a:ext cx="1436612" cy="8925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Counterfactual (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 </a:t>
              </a:r>
            </a:p>
            <a:p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Impact (effect size)</a:t>
              </a:r>
            </a:p>
            <a:p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Observed (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9836A6-4ED0-4F26-AF66-3ED4F6458CF6}"/>
                </a:ext>
              </a:extLst>
            </p:cNvPr>
            <p:cNvSpPr txBox="1"/>
            <p:nvPr/>
          </p:nvSpPr>
          <p:spPr>
            <a:xfrm>
              <a:off x="7010400" y="4061043"/>
              <a:ext cx="1890779" cy="66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rm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difference between the model and observed gives us an estimate of effect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69E83-781D-4E78-8518-A6913DD1C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04800"/>
            <a:ext cx="4191000" cy="40113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6756776D-FA93-486A-BBA5-AE4049E6DEA4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524000" y="3810000"/>
            <a:ext cx="48768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aramond" pitchFamily="18" charset="0"/>
              </a:rPr>
              <a:t>Causal Impact Analysis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9A0182E-B0B5-48A3-867E-195CAD2DC052}"/>
              </a:ext>
            </a:extLst>
          </p:cNvPr>
          <p:cNvSpPr txBox="1">
            <a:spLocks noChangeArrowheads="1"/>
          </p:cNvSpPr>
          <p:nvPr/>
        </p:nvSpPr>
        <p:spPr>
          <a:xfrm>
            <a:off x="2595283" y="381000"/>
            <a:ext cx="1824318" cy="457200"/>
          </a:xfrm>
          <a:prstGeom prst="rect">
            <a:avLst/>
          </a:prstGeom>
          <a:solidFill>
            <a:schemeClr val="accent1">
              <a:alpha val="48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Garamond" pitchFamily="18" charset="0"/>
              </a:rPr>
              <a:t>Interventions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CC6B542-A5EA-411D-ABC8-A82E1CFB1A16}"/>
              </a:ext>
            </a:extLst>
          </p:cNvPr>
          <p:cNvSpPr txBox="1">
            <a:spLocks noChangeArrowheads="1"/>
          </p:cNvSpPr>
          <p:nvPr/>
        </p:nvSpPr>
        <p:spPr>
          <a:xfrm>
            <a:off x="3383789" y="6281158"/>
            <a:ext cx="3931411" cy="348242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Garamond" pitchFamily="18" charset="0"/>
              </a:rPr>
              <a:t>Effect size of intervention(s)</a:t>
            </a:r>
          </a:p>
        </p:txBody>
      </p:sp>
    </p:spTree>
    <p:extLst>
      <p:ext uri="{BB962C8B-B14F-4D97-AF65-F5344CB8AC3E}">
        <p14:creationId xmlns:p14="http://schemas.microsoft.com/office/powerpoint/2010/main" val="1837817073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4068"/>
            <a:ext cx="57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Landsat TM5 (Bands 7,2,5 Compost) Animation 1990-2007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repeatCount="12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82C00-DC55-4968-BEDE-8C63DD7BA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07976"/>
            <a:ext cx="5867400" cy="5792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C87E42D-0128-4DEB-A45C-0E0C19145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1447799" y="3581400"/>
            <a:ext cx="4648200" cy="838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Hidden State Markov Model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State and transition</a:t>
            </a:r>
          </a:p>
        </p:txBody>
      </p:sp>
    </p:spTree>
    <p:extLst>
      <p:ext uri="{BB962C8B-B14F-4D97-AF65-F5344CB8AC3E}">
        <p14:creationId xmlns:p14="http://schemas.microsoft.com/office/powerpoint/2010/main" val="3985438879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0"/>
            <a:ext cx="5143500" cy="68580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5562600" y="838200"/>
            <a:ext cx="3429000" cy="2209800"/>
          </a:xfrm>
          <a:prstGeom prst="cloudCallout">
            <a:avLst>
              <a:gd name="adj1" fmla="val -63934"/>
              <a:gd name="adj2" fmla="val 77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15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619417"/>
            <a:ext cx="9144000" cy="5923966"/>
            <a:chOff x="0" y="467017"/>
            <a:chExt cx="9144000" cy="59239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629234"/>
            <a:ext cx="9144000" cy="5923966"/>
            <a:chOff x="0" y="467017"/>
            <a:chExt cx="9144000" cy="59239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164068"/>
            <a:ext cx="29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Animation 1990-2007</a:t>
            </a:r>
          </a:p>
        </p:txBody>
      </p:sp>
    </p:spTree>
    <p:extLst>
      <p:ext uri="{BB962C8B-B14F-4D97-AF65-F5344CB8AC3E}">
        <p14:creationId xmlns:p14="http://schemas.microsoft.com/office/powerpoint/2010/main" val="30431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64068"/>
            <a:ext cx="5410200" cy="37983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0" y="3048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1994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2895600"/>
            <a:ext cx="5410200" cy="3802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24800" y="30480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5943600" y="838200"/>
            <a:ext cx="2764790" cy="6858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1994 &amp; 2007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181302" y="4648200"/>
            <a:ext cx="3247697" cy="1447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NDVI corrected for soil brightness 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biased by vegetation senescence</a:t>
            </a: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133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634728"/>
            <a:ext cx="6858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Information content in random variable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H = -∑(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sz="28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Where: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Proportion of one value to total values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=n(p)/m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m = number of unique values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entropy is achieved when all values are different or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(m)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integer (nominal) data</a:t>
            </a:r>
          </a:p>
        </p:txBody>
      </p:sp>
    </p:spTree>
    <p:extLst>
      <p:ext uri="{BB962C8B-B14F-4D97-AF65-F5344CB8AC3E}">
        <p14:creationId xmlns:p14="http://schemas.microsoft.com/office/powerpoint/2010/main" val="38198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743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295400"/>
            <a:ext cx="807834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25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6576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Theory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62078"/>
            <a:ext cx="670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Calculates similarity distance matrix using 1-|a-b| / max[</a:t>
            </a:r>
            <a:r>
              <a:rPr lang="en-US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] thus taking into account that there are “gradients of similarity” between times</a:t>
            </a:r>
          </a:p>
        </p:txBody>
      </p:sp>
    </p:spTree>
    <p:extLst>
      <p:ext uri="{BB962C8B-B14F-4D97-AF65-F5344CB8AC3E}">
        <p14:creationId xmlns:p14="http://schemas.microsoft.com/office/powerpoint/2010/main" val="119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art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Template</Template>
  <TotalTime>3201</TotalTime>
  <Words>971</Words>
  <Application>Microsoft Office PowerPoint</Application>
  <PresentationFormat>On-screen Show (4:3)</PresentationFormat>
  <Paragraphs>181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Garamond</vt:lpstr>
      <vt:lpstr>Times New Roman</vt:lpstr>
      <vt:lpstr>Earth Template</vt:lpstr>
      <vt:lpstr>Spatial Analysis in R: An introduction to data manipulation, spatial data analysis and statistical modeling   Day 3  Change detection and time-series analysis</vt:lpstr>
      <vt:lpstr>Some advances in raster change detection for continuous process  (we are way beyond Δ)</vt:lpstr>
      <vt:lpstr>Change Detection</vt:lpstr>
      <vt:lpstr>PowerPoint Presentation</vt:lpstr>
      <vt:lpstr>PowerPoint Presentation</vt:lpstr>
      <vt:lpstr>PowerPoint Presentation</vt:lpstr>
      <vt:lpstr>Entropy</vt:lpstr>
      <vt:lpstr>Entropy results</vt:lpstr>
      <vt:lpstr>Fuzzy Set Theory</vt:lpstr>
      <vt:lpstr>Fuzzy Set results</vt:lpstr>
      <vt:lpstr>Bivariate autocorrelation</vt:lpstr>
      <vt:lpstr>Bivariate autocorrelation results</vt:lpstr>
      <vt:lpstr>Statistical time series models on observational data</vt:lpstr>
      <vt:lpstr>Normal distribution</vt:lpstr>
      <vt:lpstr>Non-normal (skewed) distribution</vt:lpstr>
      <vt:lpstr>Non-normal (Multi-modal) distribution</vt:lpstr>
      <vt:lpstr>Time series analysis</vt:lpstr>
      <vt:lpstr>Time series</vt:lpstr>
      <vt:lpstr>Time series (centered on 0)</vt:lpstr>
      <vt:lpstr>PowerPoint Presentation</vt:lpstr>
      <vt:lpstr>The danger of eyeball “inference”</vt:lpstr>
      <vt:lpstr>Trend in periodic patterns</vt:lpstr>
      <vt:lpstr>Serial autocorrelation </vt:lpstr>
      <vt:lpstr>Serial autocorrelation </vt:lpstr>
      <vt:lpstr>Seasonal variation (periodicity)</vt:lpstr>
      <vt:lpstr>Spectral analysis</vt:lpstr>
      <vt:lpstr>Bayesian Ensemble Models</vt:lpstr>
      <vt:lpstr>Methods</vt:lpstr>
      <vt:lpstr>Naïve Methods - Rate of Change</vt:lpstr>
      <vt:lpstr>Trend analysis</vt:lpstr>
      <vt:lpstr>Smoothing – Linear and nonlinear trend</vt:lpstr>
      <vt:lpstr>Time series with moving window trend</vt:lpstr>
      <vt:lpstr>Regression – Linear and nonlinear trend</vt:lpstr>
      <vt:lpstr>Time series with lowess regression</vt:lpstr>
      <vt:lpstr>Forecasting with AR(I) or ARIMA</vt:lpstr>
      <vt:lpstr>Change point and Markov Process</vt:lpstr>
      <vt:lpstr>PowerPoint Presentation</vt:lpstr>
      <vt:lpstr>Kendall Tau  Temporal correlation</vt:lpstr>
      <vt:lpstr>PowerPoint Presentation</vt:lpstr>
      <vt:lpstr>Hidden State Markov Model State and transition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Jeffrey</dc:creator>
  <cp:lastModifiedBy>Jeffrey Evans</cp:lastModifiedBy>
  <cp:revision>1352</cp:revision>
  <dcterms:created xsi:type="dcterms:W3CDTF">2008-08-18T17:46:25Z</dcterms:created>
  <dcterms:modified xsi:type="dcterms:W3CDTF">2021-01-21T14:51:02Z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TC300017211033</vt:lpwstr>
  </property>
</Properties>
</file>